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515" r:id="rId3"/>
    <p:sldId id="257" r:id="rId4"/>
    <p:sldId id="469" r:id="rId5"/>
    <p:sldId id="470" r:id="rId6"/>
    <p:sldId id="518" r:id="rId7"/>
    <p:sldId id="514" r:id="rId8"/>
    <p:sldId id="494" r:id="rId9"/>
    <p:sldId id="517" r:id="rId10"/>
    <p:sldId id="516" r:id="rId11"/>
    <p:sldId id="477" r:id="rId12"/>
    <p:sldId id="521" r:id="rId13"/>
    <p:sldId id="519" r:id="rId14"/>
    <p:sldId id="520" r:id="rId15"/>
    <p:sldId id="522" r:id="rId16"/>
    <p:sldId id="499" r:id="rId17"/>
    <p:sldId id="500" r:id="rId18"/>
    <p:sldId id="501" r:id="rId19"/>
    <p:sldId id="479" r:id="rId20"/>
    <p:sldId id="491" r:id="rId21"/>
    <p:sldId id="480" r:id="rId22"/>
    <p:sldId id="495" r:id="rId23"/>
    <p:sldId id="481" r:id="rId24"/>
    <p:sldId id="483" r:id="rId25"/>
    <p:sldId id="466" r:id="rId26"/>
    <p:sldId id="467" r:id="rId27"/>
    <p:sldId id="484" r:id="rId28"/>
    <p:sldId id="482" r:id="rId29"/>
    <p:sldId id="497" r:id="rId30"/>
    <p:sldId id="498" r:id="rId31"/>
    <p:sldId id="485" r:id="rId32"/>
    <p:sldId id="486" r:id="rId33"/>
    <p:sldId id="488" r:id="rId34"/>
    <p:sldId id="487" r:id="rId35"/>
    <p:sldId id="492" r:id="rId36"/>
    <p:sldId id="4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82"/>
    <p:restoredTop sz="96790"/>
  </p:normalViewPr>
  <p:slideViewPr>
    <p:cSldViewPr snapToGrid="0" snapToObjects="1">
      <p:cViewPr>
        <p:scale>
          <a:sx n="100" d="100"/>
          <a:sy n="100" d="100"/>
        </p:scale>
        <p:origin x="600" y="6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1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3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7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32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264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34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3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Barbados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Including scale when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(Computational paradigms in molecular biology revisited)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be actually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Single-cell RNA-seq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‘Good’ HTS data can be ‘bad’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11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Massively sparse</a:t>
            </a:r>
          </a:p>
          <a:p>
            <a:endParaRPr lang="en-US" sz="2000" b="1" dirty="0"/>
          </a:p>
          <a:p>
            <a:r>
              <a:rPr lang="en-US" sz="2000" b="1" dirty="0"/>
              <a:t>Cell types asymmetrical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11098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Uni-directional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13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/>
              <a:t>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Too many samples, too much power</a:t>
            </a:r>
          </a:p>
          <a:p>
            <a:endParaRPr lang="en-US" sz="2000" b="1" dirty="0"/>
          </a:p>
          <a:p>
            <a:r>
              <a:rPr lang="en-US" sz="2000" b="1" dirty="0"/>
              <a:t>Very low variance as used for 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E. coli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‘Good’ HTS data can be </a:t>
            </a:r>
            <a:r>
              <a:rPr lang="en-CA"/>
              <a:t>‘bad’</a:t>
            </a: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007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Near 0 variance as used for DA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9810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1470-59D8-750C-56F8-EEF4968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C4A9-A615-CBE8-D3EB-2D3CA7F0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table is a composition containing only relative data: 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 is a D x N matrix </a:t>
            </a:r>
          </a:p>
          <a:p>
            <a:pPr lvl="1"/>
            <a:endParaRPr lang="en-US" dirty="0"/>
          </a:p>
          <a:p>
            <a:r>
              <a:rPr lang="en-US" dirty="0"/>
              <a:t>We want to know something about the environment: </a:t>
            </a:r>
            <a:r>
              <a:rPr lang="en-US" b="1" dirty="0"/>
              <a:t>W</a:t>
            </a:r>
          </a:p>
          <a:p>
            <a:pPr lvl="1"/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is a D x N matrix</a:t>
            </a:r>
          </a:p>
          <a:p>
            <a:pPr lvl="1"/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≅ </a:t>
            </a:r>
            <a:r>
              <a:rPr lang="en-US" b="1" dirty="0" err="1"/>
              <a:t>W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endParaRPr lang="en-US" baseline="-25000" dirty="0"/>
          </a:p>
          <a:p>
            <a:pPr lvl="1"/>
            <a:endParaRPr lang="en-US" baseline="30000" dirty="0"/>
          </a:p>
          <a:p>
            <a:r>
              <a:rPr lang="en-US" dirty="0"/>
              <a:t>Is a realistic estimate of </a:t>
            </a:r>
            <a:r>
              <a:rPr lang="en-US" b="1" dirty="0"/>
              <a:t>W </a:t>
            </a:r>
            <a:r>
              <a:rPr lang="en-US" dirty="0"/>
              <a:t>hopeless?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FEEB-AB86-20B9-185A-1DDF35B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1454-82AB-9688-E13B-4C545015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526702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6F66-FE06-3C4B-A0AA-8EEF3FE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F25-1369-F817-6A1A-9CE8FA7C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Scale </a:t>
            </a:r>
            <a:r>
              <a:rPr lang="en-US" sz="1200" b="1" dirty="0"/>
              <a:t>(</a:t>
            </a:r>
            <a:r>
              <a:rPr lang="en-US" sz="1200" b="1" dirty="0" err="1"/>
              <a:t>Silverman,Nixon</a:t>
            </a:r>
            <a:r>
              <a:rPr lang="en-US" sz="1200" b="1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02FA1-56D7-7A54-D7C1-B23E03A5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are normalized to make samples commensurate</a:t>
            </a:r>
          </a:p>
          <a:p>
            <a:pPr lvl="1"/>
            <a:r>
              <a:rPr lang="en-US" dirty="0"/>
              <a:t>Normalizations try to find latent information </a:t>
            </a:r>
          </a:p>
          <a:p>
            <a:pPr lvl="1"/>
            <a:r>
              <a:rPr lang="en-US" dirty="0"/>
              <a:t>Always assume most parts are invariant …</a:t>
            </a:r>
          </a:p>
          <a:p>
            <a:r>
              <a:rPr lang="en-US" dirty="0"/>
              <a:t>Normalizations are ratios (r)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∥(r)</a:t>
            </a:r>
            <a:r>
              <a:rPr lang="en-US" baseline="-25000" dirty="0" err="1"/>
              <a:t>dn</a:t>
            </a:r>
            <a:r>
              <a:rPr lang="en-US" dirty="0"/>
              <a:t>=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/ 𝑓(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 for RPKM, TPM, proportion, RLE, TMM, CLR, ILR, …</a:t>
            </a:r>
          </a:p>
          <a:p>
            <a:pPr lvl="1"/>
            <a:endParaRPr lang="en-US" dirty="0"/>
          </a:p>
          <a:p>
            <a:r>
              <a:rPr lang="en-US" dirty="0"/>
              <a:t>The CLR can be interpreted as a scale</a:t>
            </a:r>
            <a:endParaRPr lang="en-US" baseline="30000" dirty="0"/>
          </a:p>
          <a:p>
            <a:pPr lvl="1"/>
            <a:r>
              <a:rPr lang="en-US" dirty="0"/>
              <a:t>CLR(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dirty="0"/>
              <a:t>) – 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log</a:t>
            </a:r>
            <a:r>
              <a:rPr lang="en-US" baseline="-25000" dirty="0"/>
              <a:t>2</a:t>
            </a:r>
            <a:r>
              <a:rPr lang="en-US" dirty="0"/>
              <a:t>(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* 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)</a:t>
            </a:r>
          </a:p>
          <a:p>
            <a:pPr lvl="1"/>
            <a:r>
              <a:rPr lang="en-US" dirty="0"/>
              <a:t>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≅ </a:t>
            </a:r>
            <a:r>
              <a:rPr lang="en-US" b="1" dirty="0" err="1"/>
              <a:t>W</a:t>
            </a:r>
            <a:r>
              <a:rPr lang="en-US" b="1" baseline="30000" dirty="0" err="1"/>
              <a:t>⟂</a:t>
            </a:r>
            <a:r>
              <a:rPr lang="en-US" baseline="-25000" dirty="0" err="1"/>
              <a:t>.n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CLR thus resembles: log(</a:t>
            </a:r>
            <a:r>
              <a:rPr lang="en-US" b="1" dirty="0"/>
              <a:t>W</a:t>
            </a:r>
            <a:r>
              <a:rPr lang="en-US" dirty="0"/>
              <a:t>)</a:t>
            </a:r>
            <a:r>
              <a:rPr lang="en-US" b="1" dirty="0"/>
              <a:t> = </a:t>
            </a:r>
            <a:r>
              <a:rPr lang="en-US" dirty="0"/>
              <a:t>log(</a:t>
            </a:r>
            <a:r>
              <a:rPr lang="en-US" b="1" dirty="0"/>
              <a:t>W</a:t>
            </a:r>
            <a:r>
              <a:rPr lang="en-US" baseline="30000" dirty="0"/>
              <a:t>∥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+</a:t>
            </a:r>
            <a:r>
              <a:rPr lang="en-US" baseline="30000" dirty="0"/>
              <a:t> </a:t>
            </a:r>
            <a:r>
              <a:rPr lang="en-US" dirty="0"/>
              <a:t>log(</a:t>
            </a:r>
            <a:r>
              <a:rPr lang="en-US" b="1" dirty="0"/>
              <a:t>W</a:t>
            </a:r>
            <a:r>
              <a:rPr lang="en-US" b="1" baseline="30000" dirty="0"/>
              <a:t>⟂)</a:t>
            </a:r>
          </a:p>
          <a:p>
            <a:pPr lvl="1"/>
            <a:r>
              <a:rPr lang="en-US" dirty="0"/>
              <a:t>Silverman/Nixon showed that these were equivalent</a:t>
            </a:r>
          </a:p>
          <a:p>
            <a:pPr lvl="2"/>
            <a:r>
              <a:rPr lang="en-US" dirty="0"/>
              <a:t>and that this equivalence was useful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966A-5289-818F-1F21-59A90A15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2DB0-D3FB-EE92-846C-58424C08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836558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CLR(Y</a:t>
            </a:r>
            <a:r>
              <a:rPr lang="en-US" sz="4000" b="1" baseline="30000" dirty="0">
                <a:latin typeface="+mj-lt"/>
              </a:rPr>
              <a:t>∥</a:t>
            </a:r>
            <a:r>
              <a:rPr lang="en-US" sz="4000" b="1" dirty="0">
                <a:latin typeface="+mj-lt"/>
              </a:rPr>
              <a:t>) is a poor approximation of </a:t>
            </a:r>
            <a:r>
              <a:rPr lang="en-US" sz="4000" b="1" dirty="0">
                <a:latin typeface="+mn-lt"/>
              </a:rPr>
              <a:t>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19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Both 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dn</a:t>
            </a:r>
            <a:r>
              <a:rPr lang="en-CA" sz="2400" dirty="0"/>
              <a:t> and </a:t>
            </a:r>
            <a:r>
              <a:rPr lang="en-US" sz="2400" b="1" dirty="0"/>
              <a:t>G(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.n</a:t>
            </a:r>
            <a:r>
              <a:rPr lang="en-US" sz="2400" dirty="0"/>
              <a:t>)</a:t>
            </a:r>
            <a:r>
              <a:rPr lang="en-CA" sz="2400" dirty="0"/>
              <a:t> are point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628474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Let’s build a posterior model (ALDEx2)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353312"/>
            <a:ext cx="10515600" cy="4823651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Build a posterior model from the observed counts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  </a:t>
            </a:r>
            <a:r>
              <a:rPr lang="en-US" sz="2800" dirty="0"/>
              <a:t>≅  </a:t>
            </a:r>
            <a:r>
              <a:rPr lang="en-US" sz="2800" b="1" dirty="0"/>
              <a:t>Y</a:t>
            </a:r>
            <a:r>
              <a:rPr lang="en-US" sz="2800" baseline="30000" dirty="0"/>
              <a:t>∥(s)</a:t>
            </a:r>
            <a:r>
              <a:rPr lang="en-US" sz="2800" baseline="-25000" dirty="0"/>
              <a:t>.n</a:t>
            </a:r>
            <a:r>
              <a:rPr lang="en-US" sz="2800" dirty="0"/>
              <a:t> = Dir(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</a:t>
            </a:r>
          </a:p>
          <a:p>
            <a:pPr defTabSz="394335">
              <a:spcBef>
                <a:spcPts val="800"/>
              </a:spcBef>
              <a:defRPr sz="4224"/>
            </a:pPr>
            <a:endParaRPr lang="en-US" sz="28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US" sz="3200" dirty="0"/>
              <a:t>Include uncertainty in the scale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US" sz="2800" b="1" dirty="0" err="1"/>
              <a:t>Ŵ</a:t>
            </a:r>
            <a:r>
              <a:rPr lang="en-US" sz="2800" b="1" baseline="30000" dirty="0"/>
              <a:t>⟂(</a:t>
            </a:r>
            <a:r>
              <a:rPr lang="en-US" sz="2800" baseline="30000" dirty="0"/>
              <a:t>𝛖)</a:t>
            </a:r>
            <a:r>
              <a:rPr lang="en-US" sz="2800" baseline="-25000" dirty="0"/>
              <a:t>.n </a:t>
            </a:r>
            <a:r>
              <a:rPr lang="en-US" sz="2800" dirty="0"/>
              <a:t>≅ h(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 + 𝛖 = -log</a:t>
            </a:r>
            <a:r>
              <a:rPr lang="en-US" sz="2800" baseline="-25000" dirty="0"/>
              <a:t>2</a:t>
            </a:r>
            <a:r>
              <a:rPr lang="en-US" sz="2800" dirty="0"/>
              <a:t>(G(</a:t>
            </a:r>
            <a:r>
              <a:rPr lang="en-US" sz="2800" b="1" dirty="0" err="1"/>
              <a:t>Y</a:t>
            </a:r>
            <a:r>
              <a:rPr lang="en-US" sz="2800" baseline="30000" dirty="0" err="1"/>
              <a:t>∥</a:t>
            </a:r>
            <a:r>
              <a:rPr lang="en-US" sz="2800" baseline="-25000" dirty="0" err="1"/>
              <a:t>.n</a:t>
            </a:r>
            <a:r>
              <a:rPr lang="en-US" sz="2800" dirty="0"/>
              <a:t>)) + 𝛖 </a:t>
            </a:r>
          </a:p>
          <a:p>
            <a:pPr defTabSz="394335">
              <a:spcBef>
                <a:spcPts val="800"/>
              </a:spcBef>
              <a:defRPr sz="4224"/>
            </a:pPr>
            <a:endParaRPr lang="en-CA" sz="36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600" dirty="0"/>
              <a:t>Combine into posterior model of the environment</a:t>
            </a:r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3200" b="1" dirty="0" err="1"/>
              <a:t>Ŵ</a:t>
            </a:r>
            <a:r>
              <a:rPr lang="en-CA" sz="3200" baseline="-25000" dirty="0" err="1"/>
              <a:t>.n</a:t>
            </a:r>
            <a:r>
              <a:rPr lang="en-CA" sz="3200" dirty="0"/>
              <a:t> = </a:t>
            </a:r>
            <a:r>
              <a:rPr lang="en-US" sz="3200" b="1" dirty="0" err="1"/>
              <a:t>Ŵ</a:t>
            </a:r>
            <a:r>
              <a:rPr lang="en-US" sz="3200" baseline="30000" dirty="0"/>
              <a:t>∥(s)</a:t>
            </a:r>
            <a:r>
              <a:rPr lang="en-US" sz="3200" baseline="-25000" dirty="0"/>
              <a:t>.n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  </a:t>
            </a:r>
            <a:endParaRPr lang="en-CA" sz="3200" dirty="0"/>
          </a:p>
          <a:p>
            <a:pPr lvl="1" defTabSz="394335">
              <a:spcBef>
                <a:spcPts val="800"/>
              </a:spcBef>
              <a:defRPr sz="4224"/>
            </a:pPr>
            <a:r>
              <a:rPr lang="en-CA" sz="2800" dirty="0"/>
              <a:t>‘CLR’ with uncertainty in the numerator and denominator</a:t>
            </a:r>
            <a:endParaRPr lang="en-CA" sz="2400" dirty="0"/>
          </a:p>
          <a:p>
            <a:pPr defTabSz="394335">
              <a:spcBef>
                <a:spcPts val="800"/>
              </a:spcBef>
              <a:defRPr sz="4224"/>
            </a:pPr>
            <a:endParaRPr lang="en-CA" sz="3200" dirty="0"/>
          </a:p>
          <a:p>
            <a:pPr defTabSz="394335">
              <a:spcBef>
                <a:spcPts val="800"/>
              </a:spcBef>
              <a:defRPr sz="4224"/>
            </a:pPr>
            <a:r>
              <a:rPr lang="en-CA" sz="3200" dirty="0"/>
              <a:t>Can also include uncertainty in the location of </a:t>
            </a:r>
            <a:r>
              <a:rPr lang="en-US" sz="3200" b="1" dirty="0" err="1"/>
              <a:t>Ŵ</a:t>
            </a:r>
            <a:r>
              <a:rPr lang="en-US" sz="3200" b="1" baseline="30000" dirty="0"/>
              <a:t>⟂(</a:t>
            </a:r>
            <a:r>
              <a:rPr lang="en-US" sz="3200" baseline="30000" dirty="0"/>
              <a:t>𝛖)</a:t>
            </a:r>
            <a:r>
              <a:rPr lang="en-US" sz="3200" baseline="-25000" dirty="0"/>
              <a:t>.n</a:t>
            </a:r>
            <a:r>
              <a:rPr lang="en-CA" sz="3200" dirty="0"/>
              <a:t> with outside information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FAAFEC-C841-D157-792C-611FD3D57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309273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Calculate test statistics (ALDEx2) 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19658" y="1590058"/>
            <a:ext cx="618439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Can calculate posterior test statistic if A=d[1:i], B=d[</a:t>
            </a:r>
            <a:r>
              <a:rPr lang="en-CA" sz="3200" dirty="0" err="1"/>
              <a:t>j,n</a:t>
            </a:r>
            <a:r>
              <a:rPr lang="en-CA" sz="3200" dirty="0"/>
              <a:t>]: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then an approximate posterior predicted p-value: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a posterior effect size:</a:t>
            </a:r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endParaRPr lang="en-CA" sz="3200" dirty="0"/>
          </a:p>
          <a:p>
            <a:pPr marL="0" indent="0" defTabSz="394335">
              <a:spcBef>
                <a:spcPts val="800"/>
              </a:spcBef>
              <a:buNone/>
              <a:defRPr sz="4224"/>
            </a:pPr>
            <a:r>
              <a:rPr lang="en-CA" sz="3200" dirty="0"/>
              <a:t>And reduce to point estimate: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21</a:t>
            </a:fld>
            <a:endParaRPr lang="en-CA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5DDA18-7D0E-86F1-3E77-BA2164CB1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694" y="1336756"/>
            <a:ext cx="4406900" cy="673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4E5278-19A3-F94E-D2BC-6EE2BB8AE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694" y="2616710"/>
            <a:ext cx="37338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ACA7D82-A64D-BF02-ED6F-DEB23C7C3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694" y="3644538"/>
            <a:ext cx="4152900" cy="1346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D3EF956-DA38-2DC5-A118-20BFB4AD35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8844" y="5254544"/>
            <a:ext cx="4038600" cy="5334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EBC405-11CA-0CF8-15B3-77D47191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308953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0" y="2395728"/>
            <a:ext cx="232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distributions:</a:t>
            </a:r>
          </a:p>
          <a:p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01485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205" cy="2405412"/>
          </a:xfrm>
        </p:spPr>
        <p:txBody>
          <a:bodyPr/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41C3-F57D-AAB8-E614-8C583F6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96" y="1027906"/>
            <a:ext cx="4983645" cy="4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Bioreactor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79197" cy="3536789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59E6-372E-D2A9-AAC7-D1710051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0" y="1690688"/>
            <a:ext cx="6543964" cy="36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Unacknowledged bias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327" cy="4351338"/>
          </a:xfrm>
        </p:spPr>
        <p:txBody>
          <a:bodyPr/>
          <a:lstStyle/>
          <a:p>
            <a:r>
              <a:rPr lang="en-US" dirty="0"/>
              <a:t>Observation that too much data is counterproductive (</a:t>
            </a:r>
            <a:r>
              <a:rPr lang="en-US" dirty="0" err="1"/>
              <a:t>Schurch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a highly replicated RNA-seq experiment over 70% of transcripts are DA</a:t>
            </a:r>
          </a:p>
          <a:p>
            <a:pPr lvl="1"/>
            <a:r>
              <a:rPr lang="en-US" dirty="0"/>
              <a:t>Biologically implausible</a:t>
            </a:r>
          </a:p>
          <a:p>
            <a:pPr lvl="1"/>
            <a:r>
              <a:rPr lang="en-US" dirty="0"/>
              <a:t>Breaks assumption of normalization (RLE)</a:t>
            </a:r>
          </a:p>
          <a:p>
            <a:pPr lvl="1"/>
            <a:r>
              <a:rPr lang="en-US" dirty="0"/>
              <a:t>Dual cutoff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5B904-8D8E-F50B-A61C-0DC24EF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9" y="1330487"/>
            <a:ext cx="4436327" cy="445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10085-E754-B585-1409-E934395AEE2E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160130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Overpowering is normalization independent 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B8D197-E2A1-8141-2363-148033CA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558" y="1493520"/>
            <a:ext cx="9344883" cy="4247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51BB-4566-9A84-6591-47F8F84B7B62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982809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keeps sensitivity, removes overpowering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679197" cy="4895851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  <a:p>
            <a:pPr lvl="1"/>
            <a:endParaRPr lang="en-US" dirty="0"/>
          </a:p>
          <a:p>
            <a:r>
              <a:rPr lang="en-US" dirty="0"/>
              <a:t>Increasing sample size makes problem worse for all tools but the scaled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2F73E-DC4A-B311-8677-9C5CA540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97" y="1376722"/>
            <a:ext cx="5861515" cy="4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- unacknowledged bias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76696-785D-AB16-E86E-0C98B054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0" y="2061274"/>
            <a:ext cx="8741328" cy="34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9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6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2928313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2F7F4-D029-5FB5-AE03-A1D286B4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21" y="1725559"/>
            <a:ext cx="9962757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5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CD2A-5B50-9625-EC09-EE6911C8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8" y="1690688"/>
            <a:ext cx="9677998" cy="41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problem?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B97E0-2284-5555-4777-33F9E09EBEA6}"/>
              </a:ext>
            </a:extLst>
          </p:cNvPr>
          <p:cNvSpPr txBox="1"/>
          <p:nvPr/>
        </p:nvSpPr>
        <p:spPr>
          <a:xfrm>
            <a:off x="838200" y="1939683"/>
            <a:ext cx="5188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can be added on a per-group or per-sample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Differential scale changes the location of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depends only on the ratio of the scales, not on the value of the scales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Yes, the normalization value is irrelevant but the ratio between the values for different groups is important</a:t>
            </a:r>
          </a:p>
        </p:txBody>
      </p:sp>
      <p:pic>
        <p:nvPicPr>
          <p:cNvPr id="11" name="Picture 10" descr="A graph of a graph with red and black dots&#10;&#10;Description automatically generated">
            <a:extLst>
              <a:ext uri="{FF2B5EF4-FFF2-40B4-BE49-F238E27FC236}">
                <a16:creationId xmlns:a16="http://schemas.microsoft.com/office/drawing/2014/main" id="{E3899120-FCF0-52CF-B915-3617737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7" y="1048900"/>
            <a:ext cx="4976553" cy="4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E697-F921-C279-E89F-60D1B7E6C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7"/>
          <a:stretch/>
        </p:blipFill>
        <p:spPr>
          <a:xfrm>
            <a:off x="838200" y="1569504"/>
            <a:ext cx="3485827" cy="371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EFBEA-934C-A397-F1BA-C6F6FE13D49D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099A0-2C3D-8CB4-B660-45F505F712DE}"/>
              </a:ext>
            </a:extLst>
          </p:cNvPr>
          <p:cNvSpPr txBox="1"/>
          <p:nvPr/>
        </p:nvSpPr>
        <p:spPr>
          <a:xfrm>
            <a:off x="4495800" y="1936955"/>
            <a:ext cx="5928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Bit of a mess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Housekeeping</a:t>
            </a:r>
            <a:r>
              <a:rPr lang="en-US" sz="2800" dirty="0"/>
              <a:t> genes not centered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HK </a:t>
            </a:r>
            <a:r>
              <a:rPr lang="en-US" sz="2200" dirty="0">
                <a:solidFill>
                  <a:srgbClr val="00B0F0"/>
                </a:solidFill>
              </a:rPr>
              <a:t>FP boxed </a:t>
            </a:r>
            <a:r>
              <a:rPr lang="en-US" sz="2200" dirty="0"/>
              <a:t>(rRNA, </a:t>
            </a:r>
            <a:r>
              <a:rPr lang="en-US" sz="2200" dirty="0" err="1"/>
              <a:t>Tsc’n</a:t>
            </a:r>
            <a:r>
              <a:rPr lang="en-US" sz="2200" dirty="0"/>
              <a:t>, </a:t>
            </a:r>
            <a:r>
              <a:rPr lang="en-US" sz="2200" dirty="0" err="1"/>
              <a:t>Gly</a:t>
            </a:r>
            <a:r>
              <a:rPr lang="en-US" sz="2200" dirty="0"/>
              <a:t>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</a:t>
            </a:r>
            <a:r>
              <a:rPr lang="en-US" sz="2800" dirty="0">
                <a:solidFill>
                  <a:srgbClr val="FFC000"/>
                </a:solidFill>
              </a:rPr>
              <a:t>negatives</a:t>
            </a:r>
            <a:r>
              <a:rPr lang="en-US" sz="2800" dirty="0"/>
              <a:t> not </a:t>
            </a:r>
            <a:r>
              <a:rPr lang="en-US" sz="2800" dirty="0">
                <a:solidFill>
                  <a:srgbClr val="FF0000"/>
                </a:solidFill>
              </a:rPr>
              <a:t>significant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61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9EAC-EA11-430E-1FB2-9911E3A6DDD6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578B4-3228-4998-CD27-0CFC65118480}"/>
              </a:ext>
            </a:extLst>
          </p:cNvPr>
          <p:cNvSpPr txBox="1"/>
          <p:nvPr/>
        </p:nvSpPr>
        <p:spPr>
          <a:xfrm>
            <a:off x="5332009" y="530820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4" y="1546500"/>
            <a:ext cx="10504617" cy="37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85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7"/>
          <a:stretch/>
        </p:blipFill>
        <p:spPr>
          <a:xfrm>
            <a:off x="7807569" y="1546500"/>
            <a:ext cx="3440552" cy="3761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683F5-74FB-FD78-3B3B-8C2BE183E323}"/>
              </a:ext>
            </a:extLst>
          </p:cNvPr>
          <p:cNvSpPr/>
          <p:nvPr/>
        </p:nvSpPr>
        <p:spPr>
          <a:xfrm>
            <a:off x="9189611" y="2550159"/>
            <a:ext cx="462389" cy="1117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69376-6D63-713D-A478-A82090B0C631}"/>
              </a:ext>
            </a:extLst>
          </p:cNvPr>
          <p:cNvSpPr/>
          <p:nvPr/>
        </p:nvSpPr>
        <p:spPr>
          <a:xfrm>
            <a:off x="9313472" y="2856432"/>
            <a:ext cx="389328" cy="111761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A11-D9DA-A91E-762A-30EDB0C22C27}"/>
              </a:ext>
            </a:extLst>
          </p:cNvPr>
          <p:cNvSpPr/>
          <p:nvPr/>
        </p:nvSpPr>
        <p:spPr>
          <a:xfrm>
            <a:off x="9702800" y="3945222"/>
            <a:ext cx="370757" cy="205698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EB9DD-FDFA-5EEF-58E7-0DE5270629C0}"/>
              </a:ext>
            </a:extLst>
          </p:cNvPr>
          <p:cNvCxnSpPr/>
          <p:nvPr/>
        </p:nvCxnSpPr>
        <p:spPr>
          <a:xfrm>
            <a:off x="6421120" y="2550159"/>
            <a:ext cx="2611120" cy="55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653CF-EC94-CED1-51E4-4CF33A492AE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462005" y="2912312"/>
            <a:ext cx="2727606" cy="183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BD6E7-B454-1BF6-A03A-122D50E4D92B}"/>
              </a:ext>
            </a:extLst>
          </p:cNvPr>
          <p:cNvCxnSpPr>
            <a:cxnSpLocks/>
          </p:cNvCxnSpPr>
          <p:nvPr/>
        </p:nvCxnSpPr>
        <p:spPr>
          <a:xfrm>
            <a:off x="6462005" y="3654188"/>
            <a:ext cx="3189995" cy="4100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575728-F725-C25D-3551-CAAF3D10DFFD}"/>
              </a:ext>
            </a:extLst>
          </p:cNvPr>
          <p:cNvSpPr txBox="1"/>
          <p:nvPr/>
        </p:nvSpPr>
        <p:spPr>
          <a:xfrm>
            <a:off x="3606800" y="2357120"/>
            <a:ext cx="2855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CAMP resistance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Metabolism stuff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Nitrogen/Amine metabolism</a:t>
            </a:r>
          </a:p>
        </p:txBody>
      </p:sp>
    </p:spTree>
    <p:extLst>
      <p:ext uri="{BB962C8B-B14F-4D97-AF65-F5344CB8AC3E}">
        <p14:creationId xmlns:p14="http://schemas.microsoft.com/office/powerpoint/2010/main" val="234142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44D8-49A4-6FC9-391F-DC4106F7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42"/>
            <a:ext cx="10515600" cy="1325563"/>
          </a:xfrm>
        </p:spPr>
        <p:txBody>
          <a:bodyPr/>
          <a:lstStyle/>
          <a:p>
            <a:r>
              <a:rPr lang="en-US" dirty="0"/>
              <a:t>All data are NB, but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80D9B3-5400-EDAF-B134-A58B9730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6946" y="1825625"/>
            <a:ext cx="695810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57E4-F7BC-041D-306A-126E169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C66D-3E3A-3839-EA4C-52A23E89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8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1335" y="1915038"/>
            <a:ext cx="8028709" cy="3612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r>
              <a:rPr lang="en-US" dirty="0"/>
              <a:t>Bad data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endParaRPr lang="en-US" dirty="0"/>
          </a:p>
          <a:p>
            <a:r>
              <a:rPr lang="en-US" dirty="0"/>
              <a:t>General lack of robustness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7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8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1F2344-1A18-2E13-4DF2-8648F815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8FB2E-A8C5-BEB9-B267-BFD5F170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" y="1870075"/>
            <a:ext cx="11143881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32097</TotalTime>
  <Words>1503</Words>
  <Application>Microsoft Macintosh PowerPoint</Application>
  <PresentationFormat>Widescreen</PresentationFormat>
  <Paragraphs>323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Including scale when analyzing high throughput sequencing datasets (Computational paradigms in molecular biology revisited)</vt:lpstr>
      <vt:lpstr>How we get our data</vt:lpstr>
      <vt:lpstr>Our data in reality</vt:lpstr>
      <vt:lpstr>All data are NB, but …</vt:lpstr>
      <vt:lpstr>Dispersion vs. count</vt:lpstr>
      <vt:lpstr>Bad data</vt:lpstr>
      <vt:lpstr>Dark underbelly of HTS</vt:lpstr>
      <vt:lpstr>Drivers</vt:lpstr>
      <vt:lpstr>Plot your data</vt:lpstr>
      <vt:lpstr>Diagnosing bad data</vt:lpstr>
      <vt:lpstr>Single-cell RNA-seq</vt:lpstr>
      <vt:lpstr>selex</vt:lpstr>
      <vt:lpstr>Meta-transcriptome</vt:lpstr>
      <vt:lpstr>Yeast transcriptome</vt:lpstr>
      <vt:lpstr>E. coli transcriptome</vt:lpstr>
      <vt:lpstr>Formally</vt:lpstr>
      <vt:lpstr>Enter Scale (Silverman,Nixon)</vt:lpstr>
      <vt:lpstr>What is scale?</vt:lpstr>
      <vt:lpstr>CLR(Y∥) is a poor approximation of W</vt:lpstr>
      <vt:lpstr>Let’s build a posterior model (ALDEx2)</vt:lpstr>
      <vt:lpstr>Calculate test statistics (ALDEx2) </vt:lpstr>
      <vt:lpstr>Graphical intuition</vt:lpstr>
      <vt:lpstr>Simulated bioreactor</vt:lpstr>
      <vt:lpstr>Bioreactor sensitivity analysis</vt:lpstr>
      <vt:lpstr>Unacknowledged bias in practice</vt:lpstr>
      <vt:lpstr>Overpowering is normalization independent  </vt:lpstr>
      <vt:lpstr>Scale keeps sensitivity, removes overpowering</vt:lpstr>
      <vt:lpstr>Because - unacknowledged bias</vt:lpstr>
      <vt:lpstr>Summary</vt:lpstr>
      <vt:lpstr>Summary</vt:lpstr>
      <vt:lpstr>Adding scale uncertainty …</vt:lpstr>
      <vt:lpstr>Adding scale uncertainty …</vt:lpstr>
      <vt:lpstr>What about my problem?</vt:lpstr>
      <vt:lpstr> Meta-transcriptomes …</vt:lpstr>
      <vt:lpstr> Meta-transcriptomes …</vt:lpstr>
      <vt:lpstr> Meta-transcriptomes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73</cp:revision>
  <dcterms:created xsi:type="dcterms:W3CDTF">2021-04-14T17:33:42Z</dcterms:created>
  <dcterms:modified xsi:type="dcterms:W3CDTF">2024-04-17T19:20:31Z</dcterms:modified>
</cp:coreProperties>
</file>